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6" r:id="rId16"/>
    <p:sldId id="273" r:id="rId17"/>
    <p:sldId id="274" r:id="rId18"/>
    <p:sldId id="272" r:id="rId19"/>
    <p:sldId id="275" r:id="rId20"/>
    <p:sldId id="278"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4C5D43-9FB6-4228-9F71-B5221B1E903A}" type="datetimeFigureOut">
              <a:rPr lang="en-US" smtClean="0"/>
              <a:pPr/>
              <a:t>2/25/2010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57EFD9-64D6-4FA5-92A2-E2B8995EEB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Outcome of litigation uncertain</a:t>
            </a:r>
            <a:endParaRPr lang="en-US" dirty="0"/>
          </a:p>
        </p:txBody>
      </p:sp>
      <p:sp>
        <p:nvSpPr>
          <p:cNvPr id="4" name="Slide Number Placeholder 3"/>
          <p:cNvSpPr>
            <a:spLocks noGrp="1"/>
          </p:cNvSpPr>
          <p:nvPr>
            <p:ph type="sldNum" sz="quarter" idx="10"/>
          </p:nvPr>
        </p:nvSpPr>
        <p:spPr/>
        <p:txBody>
          <a:bodyPr/>
          <a:lstStyle/>
          <a:p>
            <a:fld id="{5C57EFD9-64D6-4FA5-92A2-E2B8995EEB42}"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BBA3478C-D0B4-4826-9D05-C45A4A4AF1A0}" type="datetimeFigureOut">
              <a:rPr lang="en-US" smtClean="0"/>
              <a:pPr/>
              <a:t>2/25/2010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2C50755-D910-4F71-A5BB-3F07D664CFC4}"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A3478C-D0B4-4826-9D05-C45A4A4AF1A0}" type="datetimeFigureOut">
              <a:rPr lang="en-US" smtClean="0"/>
              <a:pPr/>
              <a:t>2/25/2010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C50755-D910-4F71-A5BB-3F07D664CF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A3478C-D0B4-4826-9D05-C45A4A4AF1A0}" type="datetimeFigureOut">
              <a:rPr lang="en-US" smtClean="0"/>
              <a:pPr/>
              <a:t>2/25/2010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C50755-D910-4F71-A5BB-3F07D664CF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A3478C-D0B4-4826-9D05-C45A4A4AF1A0}" type="datetimeFigureOut">
              <a:rPr lang="en-US" smtClean="0"/>
              <a:pPr/>
              <a:t>2/25/2010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C50755-D910-4F71-A5BB-3F07D664CF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BA3478C-D0B4-4826-9D05-C45A4A4AF1A0}" type="datetimeFigureOut">
              <a:rPr lang="en-US" smtClean="0"/>
              <a:pPr/>
              <a:t>2/25/2010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C50755-D910-4F71-A5BB-3F07D664CFC4}"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A3478C-D0B4-4826-9D05-C45A4A4AF1A0}" type="datetimeFigureOut">
              <a:rPr lang="en-US" smtClean="0"/>
              <a:pPr/>
              <a:t>2/25/2010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2C50755-D910-4F71-A5BB-3F07D664CF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BA3478C-D0B4-4826-9D05-C45A4A4AF1A0}" type="datetimeFigureOut">
              <a:rPr lang="en-US" smtClean="0"/>
              <a:pPr/>
              <a:t>2/25/2010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2C50755-D910-4F71-A5BB-3F07D664CFC4}"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BA3478C-D0B4-4826-9D05-C45A4A4AF1A0}" type="datetimeFigureOut">
              <a:rPr lang="en-US" smtClean="0"/>
              <a:pPr/>
              <a:t>2/25/2010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2C50755-D910-4F71-A5BB-3F07D664CF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BA3478C-D0B4-4826-9D05-C45A4A4AF1A0}" type="datetimeFigureOut">
              <a:rPr lang="en-US" smtClean="0"/>
              <a:pPr/>
              <a:t>2/25/2010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2C50755-D910-4F71-A5BB-3F07D664CF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A3478C-D0B4-4826-9D05-C45A4A4AF1A0}" type="datetimeFigureOut">
              <a:rPr lang="en-US" smtClean="0"/>
              <a:pPr/>
              <a:t>2/25/2010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2C50755-D910-4F71-A5BB-3F07D664CF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BBA3478C-D0B4-4826-9D05-C45A4A4AF1A0}" type="datetimeFigureOut">
              <a:rPr lang="en-US" smtClean="0"/>
              <a:pPr/>
              <a:t>2/25/2010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2C50755-D910-4F71-A5BB-3F07D664CF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BA3478C-D0B4-4826-9D05-C45A4A4AF1A0}" type="datetimeFigureOut">
              <a:rPr lang="en-US" smtClean="0"/>
              <a:pPr/>
              <a:t>2/25/2010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2C50755-D910-4F71-A5BB-3F07D664CFC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Google Books:</a:t>
            </a:r>
            <a:br>
              <a:rPr lang="en-US" dirty="0" smtClean="0"/>
            </a:br>
            <a:r>
              <a:rPr lang="en-US" dirty="0" smtClean="0"/>
              <a:t>An Overview</a:t>
            </a:r>
            <a:endParaRPr lang="en-US" dirty="0"/>
          </a:p>
        </p:txBody>
      </p:sp>
      <p:sp>
        <p:nvSpPr>
          <p:cNvPr id="3" name="Subtitle 2"/>
          <p:cNvSpPr>
            <a:spLocks noGrp="1"/>
          </p:cNvSpPr>
          <p:nvPr>
            <p:ph type="subTitle" idx="1"/>
          </p:nvPr>
        </p:nvSpPr>
        <p:spPr/>
        <p:txBody>
          <a:bodyPr>
            <a:normAutofit lnSpcReduction="10000"/>
          </a:bodyPr>
          <a:lstStyle/>
          <a:p>
            <a:pPr algn="r"/>
            <a:r>
              <a:rPr lang="en-US" dirty="0" smtClean="0"/>
              <a:t>Communications Law &amp; Policy Symposium</a:t>
            </a:r>
          </a:p>
          <a:p>
            <a:pPr algn="r"/>
            <a:r>
              <a:rPr lang="en-US" dirty="0" smtClean="0"/>
              <a:t>February 2, 2010</a:t>
            </a:r>
          </a:p>
          <a:p>
            <a:pPr algn="r"/>
            <a:endParaRPr lang="en-US" dirty="0" smtClean="0"/>
          </a:p>
          <a:p>
            <a:pPr algn="r"/>
            <a:r>
              <a:rPr lang="en-US" dirty="0" smtClean="0"/>
              <a:t>Lisa A.  Dolak</a:t>
            </a:r>
          </a:p>
          <a:p>
            <a:pPr algn="r"/>
            <a:r>
              <a:rPr lang="en-US" dirty="0" smtClean="0"/>
              <a:t>Syracuse University College of Law</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Books: The Litigation</a:t>
            </a:r>
            <a:endParaRPr lang="en-US" dirty="0"/>
          </a:p>
        </p:txBody>
      </p:sp>
      <p:sp>
        <p:nvSpPr>
          <p:cNvPr id="3" name="Content Placeholder 2"/>
          <p:cNvSpPr>
            <a:spLocks noGrp="1"/>
          </p:cNvSpPr>
          <p:nvPr>
            <p:ph idx="1"/>
          </p:nvPr>
        </p:nvSpPr>
        <p:spPr/>
        <p:txBody>
          <a:bodyPr>
            <a:normAutofit lnSpcReduction="10000"/>
          </a:bodyPr>
          <a:lstStyle/>
          <a:p>
            <a:r>
              <a:rPr lang="en-US" dirty="0" smtClean="0"/>
              <a:t>Pro-Google legal arguments:</a:t>
            </a:r>
          </a:p>
          <a:p>
            <a:pPr lvl="1"/>
            <a:r>
              <a:rPr lang="en-US" dirty="0" smtClean="0"/>
              <a:t>Case like Arriba and Perfect 10:</a:t>
            </a:r>
          </a:p>
          <a:p>
            <a:pPr lvl="2"/>
            <a:r>
              <a:rPr lang="en-US" dirty="0" smtClean="0"/>
              <a:t>Commercial purposes, but not selling the scanned books </a:t>
            </a:r>
          </a:p>
          <a:p>
            <a:pPr lvl="2"/>
            <a:r>
              <a:rPr lang="en-US" dirty="0" err="1" smtClean="0"/>
              <a:t>Tranformative</a:t>
            </a:r>
            <a:r>
              <a:rPr lang="en-US" dirty="0" smtClean="0"/>
              <a:t> use:  creating full-text searchable database available to everyone</a:t>
            </a:r>
          </a:p>
          <a:p>
            <a:pPr lvl="2"/>
            <a:r>
              <a:rPr lang="en-US" dirty="0" smtClean="0"/>
              <a:t>Without permission, only displayed snippets (didn’t supplant originals; in fact displayed less than what displayed in Arriba and Perfect 10)</a:t>
            </a:r>
          </a:p>
          <a:p>
            <a:pPr lvl="2"/>
            <a:r>
              <a:rPr lang="en-US" dirty="0" smtClean="0"/>
              <a:t>Only involved published works</a:t>
            </a:r>
          </a:p>
          <a:p>
            <a:pPr lvl="2"/>
            <a:r>
              <a:rPr lang="en-US" dirty="0" smtClean="0"/>
              <a:t>Had to scan entire works to function</a:t>
            </a:r>
          </a:p>
          <a:p>
            <a:pPr lvl="2"/>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Books: The Litigation</a:t>
            </a:r>
            <a:endParaRPr lang="en-US" dirty="0"/>
          </a:p>
        </p:txBody>
      </p:sp>
      <p:sp>
        <p:nvSpPr>
          <p:cNvPr id="3" name="Content Placeholder 2"/>
          <p:cNvSpPr>
            <a:spLocks noGrp="1"/>
          </p:cNvSpPr>
          <p:nvPr>
            <p:ph idx="1"/>
          </p:nvPr>
        </p:nvSpPr>
        <p:spPr/>
        <p:txBody>
          <a:bodyPr/>
          <a:lstStyle/>
          <a:p>
            <a:r>
              <a:rPr lang="en-US" dirty="0" smtClean="0"/>
              <a:t>Pro-plaintiff legal arguments:</a:t>
            </a:r>
          </a:p>
          <a:p>
            <a:pPr lvl="1"/>
            <a:r>
              <a:rPr lang="en-US" dirty="0" smtClean="0"/>
              <a:t>Arriba and Perfect 10 distinguishable</a:t>
            </a:r>
          </a:p>
          <a:p>
            <a:pPr lvl="2"/>
            <a:r>
              <a:rPr lang="en-US" dirty="0" smtClean="0"/>
              <a:t>copying there involved digital images; owners had given “implied license”</a:t>
            </a:r>
          </a:p>
          <a:p>
            <a:pPr lvl="2"/>
            <a:r>
              <a:rPr lang="en-US" dirty="0" smtClean="0"/>
              <a:t>Library Project interfered with ability to license books to search engines</a:t>
            </a:r>
          </a:p>
          <a:p>
            <a:pPr lvl="1"/>
            <a:r>
              <a:rPr lang="en-US" dirty="0" smtClean="0"/>
              <a:t>Arriba and Perfect 10 were wrongly decided</a:t>
            </a:r>
          </a:p>
          <a:p>
            <a:pPr lv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Books: The Litigation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Other arguments:</a:t>
            </a:r>
          </a:p>
          <a:p>
            <a:pPr lvl="1"/>
            <a:r>
              <a:rPr lang="en-US" dirty="0" smtClean="0"/>
              <a:t>Pro-Google:</a:t>
            </a:r>
          </a:p>
          <a:p>
            <a:pPr lvl="2"/>
            <a:r>
              <a:rPr lang="en-US" dirty="0" smtClean="0"/>
              <a:t>Tremendous social benefits:  provides searchable access to information otherwise not easily accessible; potentially increases demand for books</a:t>
            </a:r>
          </a:p>
          <a:p>
            <a:pPr lvl="2"/>
            <a:r>
              <a:rPr lang="en-US" dirty="0" smtClean="0"/>
              <a:t>No reasonable alternatives:</a:t>
            </a:r>
          </a:p>
          <a:p>
            <a:pPr lvl="3"/>
            <a:r>
              <a:rPr lang="en-US" dirty="0" smtClean="0"/>
              <a:t>Transaction costs of negotiating with individual </a:t>
            </a:r>
            <a:r>
              <a:rPr lang="en-US" dirty="0" err="1" smtClean="0"/>
              <a:t>rightsholders</a:t>
            </a:r>
            <a:r>
              <a:rPr lang="en-US" dirty="0" smtClean="0"/>
              <a:t> (plus question of who , as between author and publisher, has digitization rights)</a:t>
            </a:r>
          </a:p>
          <a:p>
            <a:pPr lvl="3"/>
            <a:r>
              <a:rPr lang="en-US" dirty="0" smtClean="0"/>
              <a:t>Orphan works problem:  </a:t>
            </a:r>
            <a:r>
              <a:rPr lang="en-US" dirty="0" err="1" smtClean="0"/>
              <a:t>rightsholders</a:t>
            </a:r>
            <a:r>
              <a:rPr lang="en-US" dirty="0" smtClean="0"/>
              <a:t> unknown for an estimated 1.5 – 6 million books</a:t>
            </a:r>
          </a:p>
          <a:p>
            <a:pPr lvl="2"/>
            <a:r>
              <a:rPr lang="en-US" dirty="0" smtClean="0"/>
              <a:t>Authors Guild represented only 10,000 authors, limited point-of-view (but judgment will bind “[a]</a:t>
            </a:r>
            <a:r>
              <a:rPr lang="en-US" dirty="0" err="1" smtClean="0"/>
              <a:t>ll</a:t>
            </a:r>
            <a:r>
              <a:rPr lang="en-US" dirty="0" smtClean="0"/>
              <a:t> persons who  . . . have a [U.S.] Copyright Interest in one or more Books or Inserts”, unless they opted out)</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Books: The Litigation</a:t>
            </a:r>
            <a:endParaRPr lang="en-US" dirty="0"/>
          </a:p>
        </p:txBody>
      </p:sp>
      <p:sp>
        <p:nvSpPr>
          <p:cNvPr id="3" name="Content Placeholder 2"/>
          <p:cNvSpPr>
            <a:spLocks noGrp="1"/>
          </p:cNvSpPr>
          <p:nvPr>
            <p:ph idx="1"/>
          </p:nvPr>
        </p:nvSpPr>
        <p:spPr/>
        <p:txBody>
          <a:bodyPr/>
          <a:lstStyle/>
          <a:p>
            <a:r>
              <a:rPr lang="en-US" dirty="0" smtClean="0"/>
              <a:t>Other arguments:</a:t>
            </a:r>
          </a:p>
          <a:p>
            <a:pPr lvl="1"/>
            <a:r>
              <a:rPr lang="en-US" dirty="0" smtClean="0"/>
              <a:t>Pro-plaintiffs arguments:</a:t>
            </a:r>
          </a:p>
          <a:p>
            <a:pPr lvl="2"/>
            <a:r>
              <a:rPr lang="en-US" dirty="0" smtClean="0"/>
              <a:t>Opt-out system created dangerous precedent</a:t>
            </a:r>
          </a:p>
          <a:p>
            <a:pPr lvl="2"/>
            <a:r>
              <a:rPr lang="en-US" dirty="0" smtClean="0"/>
              <a:t>Lack of control over Google’s practices</a:t>
            </a:r>
          </a:p>
          <a:p>
            <a:pPr lvl="2"/>
            <a:r>
              <a:rPr lang="en-US" dirty="0" smtClean="0"/>
              <a:t>Security of Google’s database</a:t>
            </a:r>
          </a:p>
          <a:p>
            <a:pPr lvl="2"/>
            <a:r>
              <a:rPr lang="en-US" dirty="0" smtClean="0"/>
              <a:t>One private party’s control over access to knowledge (via propriety search algorithm)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Books: The Settlement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October 28, 2008:  Settlement announced</a:t>
            </a:r>
          </a:p>
          <a:p>
            <a:r>
              <a:rPr lang="en-US" dirty="0" smtClean="0"/>
              <a:t>Basic proposed terms:</a:t>
            </a:r>
          </a:p>
          <a:p>
            <a:pPr lvl="1"/>
            <a:r>
              <a:rPr lang="en-US" dirty="0" smtClean="0"/>
              <a:t>Google will pay license fees to the “Book Rights Registry” </a:t>
            </a:r>
          </a:p>
          <a:p>
            <a:pPr lvl="1"/>
            <a:r>
              <a:rPr lang="en-US" dirty="0" smtClean="0"/>
              <a:t>Adopts default  rules for three categories of works:</a:t>
            </a:r>
          </a:p>
          <a:p>
            <a:pPr lvl="2"/>
            <a:r>
              <a:rPr lang="en-US" dirty="0" smtClean="0"/>
              <a:t>Public domain (20%):  continued full-text display</a:t>
            </a:r>
          </a:p>
          <a:p>
            <a:pPr lvl="2"/>
            <a:r>
              <a:rPr lang="en-US" dirty="0" smtClean="0"/>
              <a:t>In copyright, in print (10%): only bibliographic  information and front pages/index</a:t>
            </a:r>
          </a:p>
          <a:p>
            <a:pPr lvl="2"/>
            <a:r>
              <a:rPr lang="en-US" dirty="0" smtClean="0"/>
              <a:t>In copyright, out-of-print (70%):  up to 20% of book’s text (but complicated rules depending on type of book)</a:t>
            </a:r>
          </a:p>
          <a:p>
            <a:pPr lvl="1"/>
            <a:r>
              <a:rPr lang="en-US" dirty="0" err="1" smtClean="0"/>
              <a:t>Rightsholders</a:t>
            </a:r>
            <a:r>
              <a:rPr lang="en-US" dirty="0" smtClean="0"/>
              <a:t> can manage Google’s use on a per book basis</a:t>
            </a:r>
          </a:p>
          <a:p>
            <a:pPr lvl="1"/>
            <a:r>
              <a:rPr lang="en-US" dirty="0" smtClean="0"/>
              <a:t>Consumer purchases authorized for out-of-print and “opted-in” in-print </a:t>
            </a:r>
          </a:p>
          <a:p>
            <a:pPr lvl="1"/>
            <a:r>
              <a:rPr lang="en-US" dirty="0" smtClean="0"/>
              <a:t>Institutional subscriptions  to view full text available</a:t>
            </a:r>
          </a:p>
          <a:p>
            <a:pPr lvl="2"/>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Books: The Settlement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Book Rights Registry</a:t>
            </a:r>
          </a:p>
          <a:p>
            <a:pPr lvl="1"/>
            <a:r>
              <a:rPr lang="en-US" dirty="0" smtClean="0"/>
              <a:t>Google will pay</a:t>
            </a:r>
          </a:p>
          <a:p>
            <a:pPr lvl="2"/>
            <a:r>
              <a:rPr lang="en-US" dirty="0" smtClean="0"/>
              <a:t>$34.5M to establish and maintain BRR</a:t>
            </a:r>
          </a:p>
          <a:p>
            <a:pPr lvl="2"/>
            <a:r>
              <a:rPr lang="en-US" dirty="0" smtClean="0"/>
              <a:t>At least $45M to compensate </a:t>
            </a:r>
            <a:r>
              <a:rPr lang="en-US" dirty="0" err="1" smtClean="0"/>
              <a:t>rightsholders</a:t>
            </a:r>
            <a:r>
              <a:rPr lang="en-US" dirty="0" smtClean="0"/>
              <a:t> whose books Google scanned without permission as of May 5, 2009 (</a:t>
            </a:r>
            <a:r>
              <a:rPr lang="en-US" dirty="0" err="1" smtClean="0"/>
              <a:t>rightsholders</a:t>
            </a:r>
            <a:r>
              <a:rPr lang="en-US" dirty="0" smtClean="0"/>
              <a:t> who “claim” such books by March 31, 2011 will receive “Cash Payments” of  at least $60 per book)</a:t>
            </a:r>
          </a:p>
          <a:p>
            <a:pPr lvl="2"/>
            <a:r>
              <a:rPr lang="en-US" dirty="0" smtClean="0"/>
              <a:t>63% of revenues earned in the Google Book Search</a:t>
            </a:r>
          </a:p>
          <a:p>
            <a:pPr lvl="1"/>
            <a:r>
              <a:rPr lang="en-US" dirty="0" smtClean="0"/>
              <a:t>To share in those revenues, </a:t>
            </a:r>
            <a:r>
              <a:rPr lang="en-US" dirty="0" err="1" smtClean="0"/>
              <a:t>rightsholders</a:t>
            </a:r>
            <a:r>
              <a:rPr lang="en-US" dirty="0" smtClean="0"/>
              <a:t>  must “claim” their books</a:t>
            </a:r>
          </a:p>
          <a:p>
            <a:pPr lvl="2"/>
            <a:r>
              <a:rPr lang="en-US" dirty="0" smtClean="0"/>
              <a:t>If don’t opt out, all claims against Google (for its uses) and the libraries (for  providing the copies) are waived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Books: The Issues</a:t>
            </a:r>
            <a:endParaRPr lang="en-US" dirty="0"/>
          </a:p>
        </p:txBody>
      </p:sp>
      <p:sp>
        <p:nvSpPr>
          <p:cNvPr id="3" name="Content Placeholder 2"/>
          <p:cNvSpPr>
            <a:spLocks noGrp="1"/>
          </p:cNvSpPr>
          <p:nvPr>
            <p:ph idx="1"/>
          </p:nvPr>
        </p:nvSpPr>
        <p:spPr/>
        <p:txBody>
          <a:bodyPr>
            <a:normAutofit lnSpcReduction="10000"/>
          </a:bodyPr>
          <a:lstStyle/>
          <a:p>
            <a:r>
              <a:rPr lang="en-US" dirty="0" smtClean="0"/>
              <a:t>Criticisms:</a:t>
            </a:r>
          </a:p>
          <a:p>
            <a:pPr lvl="1"/>
            <a:r>
              <a:rPr lang="en-US" dirty="0" smtClean="0"/>
              <a:t>Opt-out nature</a:t>
            </a:r>
          </a:p>
          <a:p>
            <a:pPr lvl="1"/>
            <a:r>
              <a:rPr lang="en-US" dirty="0" smtClean="0"/>
              <a:t>Class action nature:</a:t>
            </a:r>
          </a:p>
          <a:p>
            <a:pPr lvl="2"/>
            <a:r>
              <a:rPr lang="en-US" dirty="0" smtClean="0"/>
              <a:t>End-around the legislature</a:t>
            </a:r>
          </a:p>
          <a:p>
            <a:pPr lvl="3"/>
            <a:r>
              <a:rPr lang="en-US" dirty="0" smtClean="0"/>
              <a:t>Orphan works</a:t>
            </a:r>
          </a:p>
          <a:p>
            <a:pPr lvl="3"/>
            <a:r>
              <a:rPr lang="en-US" dirty="0" smtClean="0"/>
              <a:t>Compulsory licensing</a:t>
            </a:r>
          </a:p>
          <a:p>
            <a:pPr lvl="2"/>
            <a:r>
              <a:rPr lang="en-US" dirty="0" smtClean="0"/>
              <a:t>Extent to which named plaintiffs adequately represented the class (disparate author interests)</a:t>
            </a:r>
          </a:p>
          <a:p>
            <a:pPr lvl="1"/>
            <a:r>
              <a:rPr lang="en-US" dirty="0" smtClean="0"/>
              <a:t>Concerns about quality of some scans (copies of scanner’s thumb, crooked pages, etc.)</a:t>
            </a:r>
          </a:p>
          <a:p>
            <a:pPr lvl="1"/>
            <a:r>
              <a:rPr lang="en-US" dirty="0" smtClean="0"/>
              <a:t>User privacy</a:t>
            </a:r>
          </a:p>
          <a:p>
            <a:pPr lvl="1"/>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Books: The Issues</a:t>
            </a:r>
            <a:endParaRPr lang="en-US" dirty="0"/>
          </a:p>
        </p:txBody>
      </p:sp>
      <p:sp>
        <p:nvSpPr>
          <p:cNvPr id="3" name="Content Placeholder 2"/>
          <p:cNvSpPr>
            <a:spLocks noGrp="1"/>
          </p:cNvSpPr>
          <p:nvPr>
            <p:ph idx="1"/>
          </p:nvPr>
        </p:nvSpPr>
        <p:spPr/>
        <p:txBody>
          <a:bodyPr>
            <a:normAutofit lnSpcReduction="10000"/>
          </a:bodyPr>
          <a:lstStyle/>
          <a:p>
            <a:r>
              <a:rPr lang="en-US" dirty="0" smtClean="0"/>
              <a:t>Criticisms, cont’d:</a:t>
            </a:r>
          </a:p>
          <a:p>
            <a:pPr lvl="1"/>
            <a:r>
              <a:rPr lang="en-US" dirty="0" smtClean="0"/>
              <a:t>Concentration of control in hands of single, private party</a:t>
            </a:r>
          </a:p>
          <a:p>
            <a:pPr lvl="2"/>
            <a:r>
              <a:rPr lang="en-US" dirty="0" smtClean="0"/>
              <a:t>Class action facilitates clearance of index rights for 24 million in-copyright books</a:t>
            </a:r>
          </a:p>
          <a:p>
            <a:pPr lvl="2"/>
            <a:r>
              <a:rPr lang="en-US" dirty="0" smtClean="0"/>
              <a:t>Only Google gets these rights as a result of this settlement (most rights-holders likely won’t file claims with Registry)</a:t>
            </a:r>
          </a:p>
          <a:p>
            <a:pPr lvl="2"/>
            <a:r>
              <a:rPr lang="en-US" dirty="0" smtClean="0"/>
              <a:t>Concerns include worries that Google will extend control over search, e-book distribution markets</a:t>
            </a:r>
          </a:p>
          <a:p>
            <a:pPr lvl="2"/>
            <a:r>
              <a:rPr lang="en-US" dirty="0" smtClean="0"/>
              <a:t>BUT: Google’s rights are non-exclusive</a:t>
            </a:r>
          </a:p>
          <a:p>
            <a:pPr lvl="1">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Books: The Settlement</a:t>
            </a:r>
            <a:endParaRPr lang="en-US" dirty="0"/>
          </a:p>
        </p:txBody>
      </p:sp>
      <p:sp>
        <p:nvSpPr>
          <p:cNvPr id="3" name="Content Placeholder 2"/>
          <p:cNvSpPr>
            <a:spLocks noGrp="1"/>
          </p:cNvSpPr>
          <p:nvPr>
            <p:ph idx="1"/>
          </p:nvPr>
        </p:nvSpPr>
        <p:spPr/>
        <p:txBody>
          <a:bodyPr/>
          <a:lstStyle/>
          <a:p>
            <a:r>
              <a:rPr lang="en-US" dirty="0" smtClean="0"/>
              <a:t>Class action settlement – must be approved by the court</a:t>
            </a:r>
          </a:p>
          <a:p>
            <a:r>
              <a:rPr lang="en-US" dirty="0" err="1" smtClean="0"/>
              <a:t>Rightsholders</a:t>
            </a:r>
            <a:r>
              <a:rPr lang="en-US" dirty="0" smtClean="0"/>
              <a:t> (including non-U.S. owners) originally had until September 4, 2009 to</a:t>
            </a:r>
          </a:p>
          <a:p>
            <a:pPr lvl="1"/>
            <a:r>
              <a:rPr lang="en-US" dirty="0" smtClean="0"/>
              <a:t>opt out, or</a:t>
            </a:r>
          </a:p>
          <a:p>
            <a:pPr lvl="1"/>
            <a:r>
              <a:rPr lang="en-US" dirty="0" smtClean="0"/>
              <a:t>file comments with the court</a:t>
            </a:r>
          </a:p>
          <a:p>
            <a:r>
              <a:rPr lang="en-US" dirty="0" smtClean="0"/>
              <a:t>Court received hundreds of comments and dozens of amicus briefs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Books: The Settlement</a:t>
            </a:r>
            <a:endParaRPr lang="en-US" dirty="0"/>
          </a:p>
        </p:txBody>
      </p:sp>
      <p:sp>
        <p:nvSpPr>
          <p:cNvPr id="3" name="Content Placeholder 2"/>
          <p:cNvSpPr>
            <a:spLocks noGrp="1"/>
          </p:cNvSpPr>
          <p:nvPr>
            <p:ph idx="1"/>
          </p:nvPr>
        </p:nvSpPr>
        <p:spPr>
          <a:xfrm>
            <a:off x="914400" y="1783560"/>
            <a:ext cx="7772400" cy="4845840"/>
          </a:xfrm>
        </p:spPr>
        <p:txBody>
          <a:bodyPr>
            <a:normAutofit/>
          </a:bodyPr>
          <a:lstStyle/>
          <a:p>
            <a:r>
              <a:rPr lang="en-US" dirty="0" smtClean="0"/>
              <a:t>Parties filed amended settlement agreement with court on November 13, 2009</a:t>
            </a:r>
          </a:p>
          <a:p>
            <a:pPr lvl="1"/>
            <a:r>
              <a:rPr lang="en-US" dirty="0" smtClean="0"/>
              <a:t>Main difference is that most foreign works are excluded from the content covered by the settlement (to be included, works not published in the U.S. must have been “published by January 5, 2009 and either were registered with the U.S. Copyright Office by that date or their place of publication was in Canada, the United Kingdom (‘UK'), or Australia”)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8077200" cy="914400"/>
          </a:xfrm>
        </p:spPr>
        <p:txBody>
          <a:bodyPr/>
          <a:lstStyle/>
          <a:p>
            <a:r>
              <a:rPr lang="en-US" dirty="0" smtClean="0"/>
              <a:t>Google Books: Project History</a:t>
            </a:r>
            <a:endParaRPr lang="en-US" dirty="0"/>
          </a:p>
        </p:txBody>
      </p:sp>
      <p:sp>
        <p:nvSpPr>
          <p:cNvPr id="3" name="Content Placeholder 2"/>
          <p:cNvSpPr>
            <a:spLocks noGrp="1"/>
          </p:cNvSpPr>
          <p:nvPr>
            <p:ph idx="1"/>
          </p:nvPr>
        </p:nvSpPr>
        <p:spPr/>
        <p:txBody>
          <a:bodyPr>
            <a:normAutofit/>
          </a:bodyPr>
          <a:lstStyle/>
          <a:p>
            <a:r>
              <a:rPr lang="en-US" dirty="0" smtClean="0"/>
              <a:t>December 2004:  Google announced plans to scan and include in search database the full text of books in research libraries</a:t>
            </a:r>
          </a:p>
          <a:p>
            <a:r>
              <a:rPr lang="en-US" dirty="0" smtClean="0"/>
              <a:t>Two parts:</a:t>
            </a:r>
          </a:p>
          <a:p>
            <a:pPr lvl="1"/>
            <a:r>
              <a:rPr lang="en-US" dirty="0" smtClean="0"/>
              <a:t>Partner Program (rights-holder authorized scanning, etc.)</a:t>
            </a:r>
          </a:p>
          <a:p>
            <a:pPr lvl="1"/>
            <a:r>
              <a:rPr lang="en-US" dirty="0" smtClean="0"/>
              <a:t>Library Project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Books: The Settlement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Another significant change (from “Attachment N”):</a:t>
            </a:r>
          </a:p>
          <a:p>
            <a:pPr lvl="1"/>
            <a:r>
              <a:rPr lang="en-US" sz="2800" dirty="0" smtClean="0"/>
              <a:t>“The Amended Settlement makes the following changes to the Original Settlement: (a) after Unclaimed Funds are held for five years, the Registry, in collaboration with organizations in Canada, the UK and Australia, and in consultation with the fiduciary, may use up to 25% of the funds for the sole purpose of locating </a:t>
            </a:r>
            <a:r>
              <a:rPr lang="en-US" sz="2800" dirty="0" err="1" smtClean="0"/>
              <a:t>Rightsholders</a:t>
            </a:r>
            <a:r>
              <a:rPr lang="en-US" sz="2800" dirty="0" smtClean="0"/>
              <a:t>; and (b) remaining Unclaimed Funds will be held for the </a:t>
            </a:r>
            <a:r>
              <a:rPr lang="en-US" sz="2800" dirty="0" err="1" smtClean="0"/>
              <a:t>Rightsholders</a:t>
            </a:r>
            <a:r>
              <a:rPr lang="en-US" sz="2800" dirty="0" smtClean="0"/>
              <a:t> for at least 10 years, after which the Registry, subject to fiduciary approval as to timing, may apply to the Court for permission to distribute Unclaimed Funds to literacy-based charities in the United States, Canada, the UK and Australia, upon notice to </a:t>
            </a:r>
            <a:r>
              <a:rPr lang="en-US" sz="2800" dirty="0" err="1" smtClean="0"/>
              <a:t>Rightsholders</a:t>
            </a:r>
            <a:r>
              <a:rPr lang="en-US" sz="2800" dirty="0" smtClean="0"/>
              <a:t>, the attorneys general of all states in the United States, and Fully Participating and Cooperating Libraries.”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Books: The Settlement</a:t>
            </a:r>
            <a:endParaRPr lang="en-US" dirty="0"/>
          </a:p>
        </p:txBody>
      </p:sp>
      <p:sp>
        <p:nvSpPr>
          <p:cNvPr id="3" name="Content Placeholder 2"/>
          <p:cNvSpPr>
            <a:spLocks noGrp="1"/>
          </p:cNvSpPr>
          <p:nvPr>
            <p:ph idx="1"/>
          </p:nvPr>
        </p:nvSpPr>
        <p:spPr/>
        <p:txBody>
          <a:bodyPr/>
          <a:lstStyle/>
          <a:p>
            <a:r>
              <a:rPr lang="en-US" dirty="0" smtClean="0"/>
              <a:t>Court preliminarily approved amended settlement  on November 19, 2009</a:t>
            </a:r>
          </a:p>
          <a:p>
            <a:r>
              <a:rPr lang="en-US" dirty="0" err="1" smtClean="0"/>
              <a:t>Rightsholders</a:t>
            </a:r>
            <a:r>
              <a:rPr lang="en-US" dirty="0" smtClean="0"/>
              <a:t> had until January 28, 2010 to opt out</a:t>
            </a:r>
          </a:p>
          <a:p>
            <a:r>
              <a:rPr lang="en-US" dirty="0" smtClean="0"/>
              <a:t>Final settlement approval hearing held on February 18 (is amended settlement “fair, reasonable, and adequate”?):</a:t>
            </a:r>
          </a:p>
          <a:p>
            <a:pPr lvl="1"/>
            <a:r>
              <a:rPr lang="en-US" dirty="0" smtClean="0"/>
              <a:t>5 hour hearing</a:t>
            </a:r>
          </a:p>
          <a:p>
            <a:pPr lvl="1"/>
            <a:r>
              <a:rPr lang="en-US" dirty="0" smtClean="0"/>
              <a:t>Judge Chin reserved ruling</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8001000" cy="914400"/>
          </a:xfrm>
        </p:spPr>
        <p:txBody>
          <a:bodyPr/>
          <a:lstStyle/>
          <a:p>
            <a:r>
              <a:rPr lang="en-US" dirty="0" smtClean="0"/>
              <a:t>Google Books: Project History</a:t>
            </a:r>
            <a:endParaRPr lang="en-US" dirty="0"/>
          </a:p>
        </p:txBody>
      </p:sp>
      <p:sp>
        <p:nvSpPr>
          <p:cNvPr id="3" name="Content Placeholder 2"/>
          <p:cNvSpPr>
            <a:spLocks noGrp="1"/>
          </p:cNvSpPr>
          <p:nvPr>
            <p:ph idx="1"/>
          </p:nvPr>
        </p:nvSpPr>
        <p:spPr/>
        <p:txBody>
          <a:bodyPr>
            <a:normAutofit/>
          </a:bodyPr>
          <a:lstStyle/>
          <a:p>
            <a:r>
              <a:rPr lang="en-US" dirty="0" smtClean="0"/>
              <a:t>Library Project</a:t>
            </a:r>
          </a:p>
          <a:p>
            <a:pPr lvl="1"/>
            <a:r>
              <a:rPr lang="en-US" dirty="0" smtClean="0"/>
              <a:t>Materials scanned from research libraries</a:t>
            </a:r>
          </a:p>
          <a:p>
            <a:pPr lvl="1"/>
            <a:r>
              <a:rPr lang="en-US" dirty="0" smtClean="0"/>
              <a:t>Search query yields:</a:t>
            </a:r>
          </a:p>
          <a:p>
            <a:pPr lvl="2"/>
            <a:r>
              <a:rPr lang="en-US" dirty="0" smtClean="0"/>
              <a:t>Public domain materials:  full text</a:t>
            </a:r>
          </a:p>
          <a:p>
            <a:pPr lvl="2"/>
            <a:r>
              <a:rPr lang="en-US" dirty="0" smtClean="0"/>
              <a:t>With </a:t>
            </a:r>
            <a:r>
              <a:rPr lang="en-US" dirty="0" err="1" smtClean="0"/>
              <a:t>rightsholder’s</a:t>
            </a:r>
            <a:r>
              <a:rPr lang="en-US" dirty="0" smtClean="0"/>
              <a:t> permission:  few pages</a:t>
            </a:r>
          </a:p>
          <a:p>
            <a:pPr lvl="2"/>
            <a:r>
              <a:rPr lang="en-US" dirty="0" smtClean="0"/>
              <a:t>Without  </a:t>
            </a:r>
            <a:r>
              <a:rPr lang="en-US" dirty="0" err="1" smtClean="0"/>
              <a:t>rightsholder’s</a:t>
            </a:r>
            <a:r>
              <a:rPr lang="en-US" dirty="0" smtClean="0"/>
              <a:t> permission: “snippets” (max of three)</a:t>
            </a:r>
          </a:p>
          <a:p>
            <a:pPr lvl="2"/>
            <a:r>
              <a:rPr lang="en-US" dirty="0" smtClean="0"/>
              <a:t>Reference works: only bibliographic info</a:t>
            </a:r>
          </a:p>
          <a:p>
            <a:pPr lvl="1"/>
            <a:r>
              <a:rPr lang="en-US" dirty="0" smtClean="0"/>
              <a:t>Copyright issues:  (1) scanning and (2) display</a:t>
            </a:r>
          </a:p>
          <a:p>
            <a:pPr lvl="1">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8001000" cy="914400"/>
          </a:xfrm>
        </p:spPr>
        <p:txBody>
          <a:bodyPr/>
          <a:lstStyle/>
          <a:p>
            <a:r>
              <a:rPr lang="en-US" dirty="0" smtClean="0"/>
              <a:t>Google Books: Project History</a:t>
            </a:r>
            <a:endParaRPr lang="en-US" dirty="0"/>
          </a:p>
        </p:txBody>
      </p:sp>
      <p:sp>
        <p:nvSpPr>
          <p:cNvPr id="3" name="Content Placeholder 2"/>
          <p:cNvSpPr>
            <a:spLocks noGrp="1"/>
          </p:cNvSpPr>
          <p:nvPr>
            <p:ph idx="1"/>
          </p:nvPr>
        </p:nvSpPr>
        <p:spPr/>
        <p:txBody>
          <a:bodyPr/>
          <a:lstStyle/>
          <a:p>
            <a:r>
              <a:rPr lang="en-US" dirty="0" smtClean="0"/>
              <a:t>August 2005: Google announced “opt-out” option and temporary moratorium (until November 1, 2005) on scanning</a:t>
            </a:r>
          </a:p>
          <a:p>
            <a:r>
              <a:rPr lang="en-US" dirty="0" smtClean="0"/>
              <a:t>Other digitization projects (Microsoft and Yahoo (Open Content Alliance) were opt-in only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Books: The Litigation</a:t>
            </a:r>
            <a:endParaRPr lang="en-US" dirty="0"/>
          </a:p>
        </p:txBody>
      </p:sp>
      <p:sp>
        <p:nvSpPr>
          <p:cNvPr id="3" name="Content Placeholder 2"/>
          <p:cNvSpPr>
            <a:spLocks noGrp="1"/>
          </p:cNvSpPr>
          <p:nvPr>
            <p:ph idx="1"/>
          </p:nvPr>
        </p:nvSpPr>
        <p:spPr/>
        <p:txBody>
          <a:bodyPr/>
          <a:lstStyle/>
          <a:p>
            <a:r>
              <a:rPr lang="en-US" dirty="0" smtClean="0"/>
              <a:t>September 20, 2005:  Authors Guild class action (SDNY) (damages and injunctive relief)</a:t>
            </a:r>
          </a:p>
          <a:p>
            <a:r>
              <a:rPr lang="en-US" dirty="0" smtClean="0"/>
              <a:t>October 19, 2005: Five publishers (McGraw-Hill, Pearson, Penguin, Simon &amp; Schuster, and John Wiley &amp; Sons) (SDNY) (injunctive relief)</a:t>
            </a:r>
          </a:p>
          <a:p>
            <a:r>
              <a:rPr lang="en-US" dirty="0" smtClean="0"/>
              <a:t>No request for preliminary injunction; no suit against the libraries. </a:t>
            </a:r>
          </a:p>
          <a:p>
            <a:r>
              <a:rPr lang="en-US" dirty="0" smtClean="0"/>
              <a:t>Cases consolidated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Books: The Litigation</a:t>
            </a:r>
            <a:endParaRPr lang="en-US" dirty="0"/>
          </a:p>
        </p:txBody>
      </p:sp>
      <p:sp>
        <p:nvSpPr>
          <p:cNvPr id="3" name="Content Placeholder 2"/>
          <p:cNvSpPr>
            <a:spLocks noGrp="1"/>
          </p:cNvSpPr>
          <p:nvPr>
            <p:ph idx="1"/>
          </p:nvPr>
        </p:nvSpPr>
        <p:spPr/>
        <p:txBody>
          <a:bodyPr/>
          <a:lstStyle/>
          <a:p>
            <a:r>
              <a:rPr lang="en-US" dirty="0" smtClean="0"/>
              <a:t>Plaintiffs could have opted out (of the Library Project) or opted in (to the Partner Project)</a:t>
            </a:r>
          </a:p>
          <a:p>
            <a:r>
              <a:rPr lang="en-US" dirty="0" smtClean="0"/>
              <a:t>Key objection:  putting opt-out burden on rights-holders “turn[s] copyright law on its ear”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Books: The Litigation</a:t>
            </a:r>
            <a:endParaRPr lang="en-US" dirty="0"/>
          </a:p>
        </p:txBody>
      </p:sp>
      <p:sp>
        <p:nvSpPr>
          <p:cNvPr id="3" name="Content Placeholder 2"/>
          <p:cNvSpPr>
            <a:spLocks noGrp="1"/>
          </p:cNvSpPr>
          <p:nvPr>
            <p:ph idx="1"/>
          </p:nvPr>
        </p:nvSpPr>
        <p:spPr/>
        <p:txBody>
          <a:bodyPr>
            <a:normAutofit lnSpcReduction="10000"/>
          </a:bodyPr>
          <a:lstStyle/>
          <a:p>
            <a:r>
              <a:rPr lang="en-US" dirty="0" smtClean="0"/>
              <a:t>Key legal issue:  Google’s fair use defense</a:t>
            </a:r>
          </a:p>
          <a:p>
            <a:r>
              <a:rPr lang="en-US" dirty="0" smtClean="0"/>
              <a:t>17 U.S.C. § 107:  Fair use factors include:</a:t>
            </a:r>
          </a:p>
          <a:p>
            <a:pPr lvl="1">
              <a:buNone/>
            </a:pPr>
            <a:r>
              <a:rPr lang="en-US" dirty="0" smtClean="0"/>
              <a:t>	(1) the purpose and character of the use, including whether such use is of a commercial nature or is for nonprofit educational purposes; </a:t>
            </a:r>
          </a:p>
          <a:p>
            <a:pPr lvl="1">
              <a:buNone/>
            </a:pPr>
            <a:r>
              <a:rPr lang="en-US" dirty="0" smtClean="0"/>
              <a:t>	(2) the nature of the copyrighted work; </a:t>
            </a:r>
          </a:p>
          <a:p>
            <a:pPr lvl="1">
              <a:buNone/>
            </a:pPr>
            <a:r>
              <a:rPr lang="en-US" dirty="0" smtClean="0"/>
              <a:t>	(3) the amount and substantiality of the portion used in relation to the copyrighted work as a whole; and </a:t>
            </a:r>
          </a:p>
          <a:p>
            <a:pPr lvl="1">
              <a:buNone/>
            </a:pPr>
            <a:r>
              <a:rPr lang="en-US" dirty="0" smtClean="0"/>
              <a:t>	(4) the effect of the use upon the potential market for or value of the copyrighted work. </a:t>
            </a:r>
          </a:p>
          <a:p>
            <a:pPr lvl="2">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Books: The Litigation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Legal landscape:</a:t>
            </a:r>
          </a:p>
          <a:p>
            <a:pPr lvl="1"/>
            <a:r>
              <a:rPr lang="en-US" dirty="0" smtClean="0"/>
              <a:t>Two 9</a:t>
            </a:r>
            <a:r>
              <a:rPr lang="en-US" baseline="30000" dirty="0" smtClean="0"/>
              <a:t>th</a:t>
            </a:r>
            <a:r>
              <a:rPr lang="en-US" dirty="0" smtClean="0"/>
              <a:t> Circuit cases:</a:t>
            </a:r>
          </a:p>
          <a:p>
            <a:pPr lvl="2"/>
            <a:r>
              <a:rPr lang="en-US" dirty="0" smtClean="0"/>
              <a:t>Kelly v. Arriba Soft (2003)</a:t>
            </a:r>
          </a:p>
          <a:p>
            <a:pPr lvl="3"/>
            <a:r>
              <a:rPr lang="en-US" dirty="0" smtClean="0"/>
              <a:t>Defendant’s “spiders” copied images; stored and displayed thumbnails; thumbnails linked to original website</a:t>
            </a:r>
          </a:p>
          <a:p>
            <a:pPr lvl="3"/>
            <a:r>
              <a:rPr lang="en-US" dirty="0" smtClean="0"/>
              <a:t>Held:  fair use</a:t>
            </a:r>
          </a:p>
          <a:p>
            <a:pPr lvl="4"/>
            <a:r>
              <a:rPr lang="en-US" dirty="0" smtClean="0"/>
              <a:t>Commercial purposes, but transformative use (“different function than [plaintiff’s] use – improving access to information on the internet vs. artistic expression)</a:t>
            </a:r>
          </a:p>
          <a:p>
            <a:pPr lvl="4"/>
            <a:r>
              <a:rPr lang="en-US" dirty="0" smtClean="0"/>
              <a:t>Creative works, but published</a:t>
            </a:r>
          </a:p>
          <a:p>
            <a:pPr lvl="4"/>
            <a:r>
              <a:rPr lang="en-US" dirty="0" smtClean="0"/>
              <a:t>Whole was copied, but necessary</a:t>
            </a:r>
          </a:p>
          <a:p>
            <a:pPr lvl="4"/>
            <a:r>
              <a:rPr lang="en-US" dirty="0" smtClean="0"/>
              <a:t>No harm to plaintiff’s ability to sell full-size images (low-res thumbnails can’t profitably be enlarged)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Books: The Litigation</a:t>
            </a:r>
            <a:endParaRPr lang="en-US" dirty="0"/>
          </a:p>
        </p:txBody>
      </p:sp>
      <p:sp>
        <p:nvSpPr>
          <p:cNvPr id="3" name="Content Placeholder 2"/>
          <p:cNvSpPr>
            <a:spLocks noGrp="1"/>
          </p:cNvSpPr>
          <p:nvPr>
            <p:ph idx="1"/>
          </p:nvPr>
        </p:nvSpPr>
        <p:spPr>
          <a:xfrm>
            <a:off x="914400" y="1783560"/>
            <a:ext cx="7772400" cy="4922040"/>
          </a:xfrm>
        </p:spPr>
        <p:txBody>
          <a:bodyPr>
            <a:normAutofit fontScale="85000" lnSpcReduction="10000"/>
          </a:bodyPr>
          <a:lstStyle/>
          <a:p>
            <a:r>
              <a:rPr lang="en-US" dirty="0" smtClean="0"/>
              <a:t>Legal landscape:</a:t>
            </a:r>
          </a:p>
          <a:p>
            <a:pPr lvl="1"/>
            <a:r>
              <a:rPr lang="en-US" dirty="0" smtClean="0"/>
              <a:t>Perfect 10 v. Amazon.com (2007)</a:t>
            </a:r>
          </a:p>
          <a:p>
            <a:pPr lvl="2"/>
            <a:r>
              <a:rPr lang="en-US" dirty="0" smtClean="0"/>
              <a:t>Plaintiff published erotic photos in magazine and on website; claimed that other websites copied and displayed its photos without permission</a:t>
            </a:r>
          </a:p>
          <a:p>
            <a:pPr lvl="2"/>
            <a:r>
              <a:rPr lang="en-US" dirty="0" smtClean="0"/>
              <a:t>Google’s search engine scanned and displayed thumbnails of the infringing images and links to those websites</a:t>
            </a:r>
          </a:p>
          <a:p>
            <a:pPr lvl="2"/>
            <a:r>
              <a:rPr lang="en-US" dirty="0" smtClean="0"/>
              <a:t>Held: fair use</a:t>
            </a:r>
          </a:p>
          <a:p>
            <a:pPr lvl="3"/>
            <a:r>
              <a:rPr lang="en-US" dirty="0" smtClean="0"/>
              <a:t>Commercial benefit (ad revenues), but use was “highly transformative”:  “a search engine may be more transformative than a parody, because a search engine provides an entirely new use for the original work, while a parody typically has the same entertainment purpose as the original work.”</a:t>
            </a:r>
          </a:p>
          <a:p>
            <a:pPr lvl="3"/>
            <a:r>
              <a:rPr lang="en-US" dirty="0" smtClean="0"/>
              <a:t>Importance of “new circumstances . . . especially during a period of rapid technological change”</a:t>
            </a:r>
          </a:p>
          <a:p>
            <a:pPr lvl="1"/>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996</TotalTime>
  <Words>1482</Words>
  <Application>Microsoft Office PowerPoint</Application>
  <PresentationFormat>On-screen Show (4:3)</PresentationFormat>
  <Paragraphs>141</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Metro</vt:lpstr>
      <vt:lpstr>Google Books: An Overview</vt:lpstr>
      <vt:lpstr>Google Books: Project History</vt:lpstr>
      <vt:lpstr>Google Books: Project History</vt:lpstr>
      <vt:lpstr>Google Books: Project History</vt:lpstr>
      <vt:lpstr>Google Books: The Litigation</vt:lpstr>
      <vt:lpstr>Google Books: The Litigation</vt:lpstr>
      <vt:lpstr>Google Books: The Litigation</vt:lpstr>
      <vt:lpstr>Google Books: The Litigation</vt:lpstr>
      <vt:lpstr>Google Books: The Litigation</vt:lpstr>
      <vt:lpstr>Google Books: The Litigation</vt:lpstr>
      <vt:lpstr>Google Books: The Litigation</vt:lpstr>
      <vt:lpstr>Google Books: The Litigation</vt:lpstr>
      <vt:lpstr>Google Books: The Litigation</vt:lpstr>
      <vt:lpstr>Google Books: The Settlement</vt:lpstr>
      <vt:lpstr>Google Books: The Settlement</vt:lpstr>
      <vt:lpstr>Google Books: The Issues</vt:lpstr>
      <vt:lpstr>Google Books: The Issues</vt:lpstr>
      <vt:lpstr>Google Books: The Settlement</vt:lpstr>
      <vt:lpstr>Google Books: The Settlement</vt:lpstr>
      <vt:lpstr>Google Books: The Settlement</vt:lpstr>
      <vt:lpstr>Google Books: The Settlement</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Google Books: An issues Primer</dc:title>
  <dc:creator>Lisa Dolak</dc:creator>
  <cp:lastModifiedBy>ajsimm02</cp:lastModifiedBy>
  <cp:revision>33</cp:revision>
  <dcterms:created xsi:type="dcterms:W3CDTF">2010-02-01T22:21:32Z</dcterms:created>
  <dcterms:modified xsi:type="dcterms:W3CDTF">2010-02-25T20:13:02Z</dcterms:modified>
</cp:coreProperties>
</file>